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60" r:id="rId4"/>
    <p:sldId id="264" r:id="rId5"/>
    <p:sldId id="261" r:id="rId6"/>
    <p:sldId id="267" r:id="rId7"/>
    <p:sldId id="268" r:id="rId8"/>
    <p:sldId id="269" r:id="rId9"/>
    <p:sldId id="273" r:id="rId10"/>
    <p:sldId id="274" r:id="rId11"/>
    <p:sldId id="262" r:id="rId12"/>
    <p:sldId id="263" r:id="rId13"/>
    <p:sldId id="259" r:id="rId14"/>
    <p:sldId id="258" r:id="rId15"/>
    <p:sldId id="265" r:id="rId16"/>
    <p:sldId id="266" r:id="rId17"/>
    <p:sldId id="271" r:id="rId18"/>
    <p:sldId id="270" r:id="rId19"/>
    <p:sldId id="272"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263A956-64FD-488C-9DA7-BBCE20735BC2}" type="datetimeFigureOut">
              <a:rPr lang="en-US" smtClean="0"/>
              <a:t>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5D0A79-300E-4225-9FBE-A18520657A8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63A956-64FD-488C-9DA7-BBCE20735BC2}" type="datetimeFigureOut">
              <a:rPr lang="en-US" smtClean="0"/>
              <a:t>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5D0A79-300E-4225-9FBE-A18520657A8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263A956-64FD-488C-9DA7-BBCE20735BC2}" type="datetimeFigureOut">
              <a:rPr lang="en-US" smtClean="0"/>
              <a:t>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5D0A79-300E-4225-9FBE-A18520657A81}"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63A956-64FD-488C-9DA7-BBCE20735BC2}" type="datetimeFigureOut">
              <a:rPr lang="en-US" smtClean="0"/>
              <a:t>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5D0A79-300E-4225-9FBE-A18520657A81}"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63A956-64FD-488C-9DA7-BBCE20735BC2}" type="datetimeFigureOut">
              <a:rPr lang="en-US" smtClean="0"/>
              <a:t>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5D0A79-300E-4225-9FBE-A18520657A8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263A956-64FD-488C-9DA7-BBCE20735BC2}" type="datetimeFigureOut">
              <a:rPr lang="en-US" smtClean="0"/>
              <a:t>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5D0A79-300E-4225-9FBE-A18520657A81}"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263A956-64FD-488C-9DA7-BBCE20735BC2}" type="datetimeFigureOut">
              <a:rPr lang="en-US" smtClean="0"/>
              <a:t>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5D0A79-300E-4225-9FBE-A18520657A8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63A956-64FD-488C-9DA7-BBCE20735BC2}" type="datetimeFigureOut">
              <a:rPr lang="en-US" smtClean="0"/>
              <a:t>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5D0A79-300E-4225-9FBE-A18520657A8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E263A956-64FD-488C-9DA7-BBCE20735BC2}" type="datetimeFigureOut">
              <a:rPr lang="en-US" smtClean="0"/>
              <a:t>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F5D0A79-300E-4225-9FBE-A18520657A8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263A956-64FD-488C-9DA7-BBCE20735BC2}" type="datetimeFigureOut">
              <a:rPr lang="en-US" smtClean="0"/>
              <a:t>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5D0A79-300E-4225-9FBE-A18520657A81}"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63A956-64FD-488C-9DA7-BBCE20735BC2}" type="datetimeFigureOut">
              <a:rPr lang="en-US" smtClean="0"/>
              <a:t>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5D0A79-300E-4225-9FBE-A18520657A81}"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E263A956-64FD-488C-9DA7-BBCE20735BC2}" type="datetimeFigureOut">
              <a:rPr lang="en-US" smtClean="0"/>
              <a:t>2/2/2015</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F5D0A79-300E-4225-9FBE-A18520657A81}"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www.youtube.com/watch?v=zGZkUuS_6kc"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tocktonsurfing.wikispaces.com/home" TargetMode="External"/><Relationship Id="rId2" Type="http://schemas.openxmlformats.org/officeDocument/2006/relationships/hyperlink" Target="http://stocktonsurfing.wikispaces.com/Syllabus-Course+Policie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Welcome to the Science of Forecasting Waves</a:t>
            </a:r>
            <a:endParaRPr lang="en-US" dirty="0"/>
          </a:p>
        </p:txBody>
      </p:sp>
      <p:sp>
        <p:nvSpPr>
          <p:cNvPr id="3" name="Subtitle 2"/>
          <p:cNvSpPr>
            <a:spLocks noGrp="1"/>
          </p:cNvSpPr>
          <p:nvPr>
            <p:ph type="subTitle" idx="1"/>
          </p:nvPr>
        </p:nvSpPr>
        <p:spPr/>
        <p:txBody>
          <a:bodyPr>
            <a:noAutofit/>
          </a:bodyPr>
          <a:lstStyle/>
          <a:p>
            <a:r>
              <a:rPr lang="en-US" b="1" dirty="0" smtClean="0"/>
              <a:t>GNM1136</a:t>
            </a:r>
          </a:p>
          <a:p>
            <a:endParaRPr lang="en-US" b="1" dirty="0" smtClean="0"/>
          </a:p>
          <a:p>
            <a:r>
              <a:rPr lang="en-US" b="1" dirty="0" smtClean="0"/>
              <a:t>Fall 2014</a:t>
            </a:r>
          </a:p>
          <a:p>
            <a:r>
              <a:rPr lang="en-US" b="1" dirty="0" smtClean="0"/>
              <a:t>Professor Dave Werner</a:t>
            </a:r>
          </a:p>
          <a:p>
            <a:r>
              <a:rPr lang="en-US" b="1" dirty="0" smtClean="0"/>
              <a:t>Manahawkin Complex</a:t>
            </a:r>
            <a:endParaRPr lang="en-US" b="1" dirty="0"/>
          </a:p>
        </p:txBody>
      </p:sp>
    </p:spTree>
    <p:extLst>
      <p:ext uri="{BB962C8B-B14F-4D97-AF65-F5344CB8AC3E}">
        <p14:creationId xmlns:p14="http://schemas.microsoft.com/office/powerpoint/2010/main" val="36472665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2712849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0" y="2438400"/>
            <a:ext cx="7848600" cy="4724400"/>
          </a:xfrm>
        </p:spPr>
        <p:txBody>
          <a:bodyPr>
            <a:noAutofit/>
          </a:bodyPr>
          <a:lstStyle/>
          <a:p>
            <a:r>
              <a:rPr lang="en-US" sz="1800" b="1" dirty="0"/>
              <a:t>Written Reflections from guest speaker(s)</a:t>
            </a:r>
            <a:r>
              <a:rPr lang="en-US" sz="1800" dirty="0"/>
              <a:t> </a:t>
            </a:r>
            <a:r>
              <a:rPr lang="en-US" sz="1800" b="1" dirty="0"/>
              <a:t>(10 Points each) </a:t>
            </a:r>
            <a:r>
              <a:rPr lang="en-US" sz="1800" dirty="0"/>
              <a:t>– Students will write a one-page reflection form the guest speaker(s).  Reflect on how the speaker impacted you.</a:t>
            </a:r>
          </a:p>
          <a:p>
            <a:r>
              <a:rPr lang="en-US" sz="1800" b="1" dirty="0"/>
              <a:t>Global Surf Project (25 Points)</a:t>
            </a:r>
            <a:r>
              <a:rPr lang="en-US" sz="1800" dirty="0"/>
              <a:t> - Students will design a PowerPoint presentation on a surf break of their choice.  The presentation must include the location, type of break (reef, rock, sand, etc…), culture, access, cost, and equipment needed.  More details will be provided in class and on </a:t>
            </a:r>
            <a:r>
              <a:rPr lang="en-US" sz="1800" dirty="0" err="1"/>
              <a:t>Wikispace</a:t>
            </a:r>
            <a:r>
              <a:rPr lang="en-US" sz="1800" dirty="0"/>
              <a:t>. Rubric will be posted on </a:t>
            </a:r>
            <a:r>
              <a:rPr lang="en-US" sz="1800" dirty="0" err="1"/>
              <a:t>Wikispace</a:t>
            </a:r>
            <a:r>
              <a:rPr lang="en-US" sz="1800" dirty="0"/>
              <a:t>. Project must be received by email on the sue date.  No late projects will be accepted.</a:t>
            </a:r>
          </a:p>
          <a:p>
            <a:r>
              <a:rPr lang="en-US" sz="1800" b="1" dirty="0"/>
              <a:t>Swell Predictions (10 Points)</a:t>
            </a:r>
            <a:r>
              <a:rPr lang="en-US" sz="1800" dirty="0"/>
              <a:t> - Students will use buoy models and other online sources to interpret and predict real-time swell patterns.</a:t>
            </a:r>
          </a:p>
          <a:p>
            <a:r>
              <a:rPr lang="en-US" sz="1800" b="1" dirty="0"/>
              <a:t>Quizzes </a:t>
            </a:r>
            <a:r>
              <a:rPr lang="en-US" sz="1800" dirty="0"/>
              <a:t>(</a:t>
            </a:r>
            <a:r>
              <a:rPr lang="en-US" sz="1800" b="1" dirty="0"/>
              <a:t>15 Points)</a:t>
            </a:r>
            <a:r>
              <a:rPr lang="en-US" sz="1800" dirty="0"/>
              <a:t> – There will be 3-5 short quizzes based on class material and chapters in the book.  Quizzes may be unannounced.   </a:t>
            </a:r>
          </a:p>
          <a:p>
            <a:endParaRPr lang="en-US" sz="1400" dirty="0"/>
          </a:p>
        </p:txBody>
      </p:sp>
      <p:sp>
        <p:nvSpPr>
          <p:cNvPr id="3" name="Title 2"/>
          <p:cNvSpPr>
            <a:spLocks noGrp="1"/>
          </p:cNvSpPr>
          <p:nvPr>
            <p:ph type="title"/>
          </p:nvPr>
        </p:nvSpPr>
        <p:spPr/>
        <p:txBody>
          <a:bodyPr/>
          <a:lstStyle/>
          <a:p>
            <a:r>
              <a:rPr lang="en-US" dirty="0" smtClean="0"/>
              <a:t>Assignments</a:t>
            </a:r>
            <a:endParaRPr lang="en-US" dirty="0"/>
          </a:p>
        </p:txBody>
      </p:sp>
    </p:spTree>
    <p:extLst>
      <p:ext uri="{BB962C8B-B14F-4D97-AF65-F5344CB8AC3E}">
        <p14:creationId xmlns:p14="http://schemas.microsoft.com/office/powerpoint/2010/main" val="10667742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1" y="2057400"/>
            <a:ext cx="7594600" cy="4068763"/>
          </a:xfrm>
        </p:spPr>
        <p:txBody>
          <a:bodyPr>
            <a:normAutofit fontScale="85000" lnSpcReduction="20000"/>
          </a:bodyPr>
          <a:lstStyle/>
          <a:p>
            <a:r>
              <a:rPr lang="en-US" b="1" dirty="0"/>
              <a:t>Essay on the History of Surfing (20 Points)</a:t>
            </a:r>
            <a:r>
              <a:rPr lang="en-US" dirty="0"/>
              <a:t> – Students will research and write a 3-5 page essay on the history of surfing.  12-font, double spaced.  Must be in MLA format with a works cited page. Rubric will be posted on </a:t>
            </a:r>
            <a:r>
              <a:rPr lang="en-US" dirty="0" err="1"/>
              <a:t>Wikispace</a:t>
            </a:r>
            <a:r>
              <a:rPr lang="en-US" dirty="0"/>
              <a:t>.</a:t>
            </a:r>
          </a:p>
          <a:p>
            <a:r>
              <a:rPr lang="en-US" b="1" dirty="0"/>
              <a:t>Service-Learning (10 Points) </a:t>
            </a:r>
            <a:r>
              <a:rPr lang="en-US" dirty="0"/>
              <a:t>- You will be required to complete a project/activity that is environmentally-based (i.e. beach cleanups, dune grass planting, environmental education, etc…).  You will choose an organization to work with and help you complete the project/activity.  A written reflection of your experience will be required.  More details will be given in class and on the </a:t>
            </a:r>
            <a:r>
              <a:rPr lang="en-US" dirty="0" err="1"/>
              <a:t>Wikispace</a:t>
            </a:r>
            <a:r>
              <a:rPr lang="en-US" dirty="0"/>
              <a:t>.  </a:t>
            </a:r>
          </a:p>
          <a:p>
            <a:r>
              <a:rPr lang="en-US" b="1" dirty="0"/>
              <a:t>Attendance (10 Points) - If you miss 3 classes you will drop one letter grade and risk failing the course.</a:t>
            </a:r>
            <a:endParaRPr lang="en-US" dirty="0"/>
          </a:p>
          <a:p>
            <a:r>
              <a:rPr lang="en-US" b="1" dirty="0"/>
              <a:t>*Point values may change during the semester depending on the number of guest speakers and field days</a:t>
            </a:r>
            <a:endParaRPr lang="en-US" dirty="0"/>
          </a:p>
          <a:p>
            <a:endParaRPr lang="en-US" dirty="0"/>
          </a:p>
        </p:txBody>
      </p:sp>
      <p:sp>
        <p:nvSpPr>
          <p:cNvPr id="3" name="Title 2"/>
          <p:cNvSpPr>
            <a:spLocks noGrp="1"/>
          </p:cNvSpPr>
          <p:nvPr>
            <p:ph type="title"/>
          </p:nvPr>
        </p:nvSpPr>
        <p:spPr/>
        <p:txBody>
          <a:bodyPr/>
          <a:lstStyle/>
          <a:p>
            <a:r>
              <a:rPr lang="en-US" dirty="0" smtClean="0"/>
              <a:t>Assignments</a:t>
            </a:r>
            <a:endParaRPr lang="en-US" dirty="0"/>
          </a:p>
        </p:txBody>
      </p:sp>
    </p:spTree>
    <p:extLst>
      <p:ext uri="{BB962C8B-B14F-4D97-AF65-F5344CB8AC3E}">
        <p14:creationId xmlns:p14="http://schemas.microsoft.com/office/powerpoint/2010/main" val="2218851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90000"/>
              </a:lnSpc>
            </a:pPr>
            <a:r>
              <a:rPr lang="en-US" b="1" dirty="0">
                <a:solidFill>
                  <a:srgbClr val="FF0000"/>
                </a:solidFill>
              </a:rPr>
              <a:t>Think</a:t>
            </a:r>
            <a:r>
              <a:rPr lang="en-US" b="1" dirty="0"/>
              <a:t> about </a:t>
            </a:r>
            <a:r>
              <a:rPr lang="en-US" b="1" dirty="0" smtClean="0">
                <a:solidFill>
                  <a:srgbClr val="0000FF"/>
                </a:solidFill>
              </a:rPr>
              <a:t>three </a:t>
            </a:r>
            <a:r>
              <a:rPr lang="en-US" b="1" dirty="0" smtClean="0"/>
              <a:t>things about </a:t>
            </a:r>
            <a:r>
              <a:rPr lang="en-US" b="1" dirty="0"/>
              <a:t>your </a:t>
            </a:r>
            <a:r>
              <a:rPr lang="en-US" b="1" dirty="0" smtClean="0"/>
              <a:t>life and </a:t>
            </a:r>
            <a:r>
              <a:rPr lang="en-US" b="1" dirty="0" smtClean="0">
                <a:solidFill>
                  <a:srgbClr val="0000FF"/>
                </a:solidFill>
              </a:rPr>
              <a:t>two </a:t>
            </a:r>
            <a:r>
              <a:rPr lang="en-US" b="1" dirty="0" smtClean="0"/>
              <a:t>ocean experiences that </a:t>
            </a:r>
            <a:r>
              <a:rPr lang="en-US" b="1" dirty="0"/>
              <a:t>you would like to share.  Jot down your thoughts </a:t>
            </a:r>
            <a:r>
              <a:rPr lang="en-US" b="1" dirty="0" smtClean="0"/>
              <a:t>on paper. </a:t>
            </a:r>
            <a:endParaRPr lang="en-US" b="1" dirty="0"/>
          </a:p>
          <a:p>
            <a:pPr>
              <a:lnSpc>
                <a:spcPct val="90000"/>
              </a:lnSpc>
            </a:pPr>
            <a:r>
              <a:rPr lang="en-US" b="1" dirty="0">
                <a:solidFill>
                  <a:srgbClr val="FF0000"/>
                </a:solidFill>
              </a:rPr>
              <a:t>Pair</a:t>
            </a:r>
            <a:r>
              <a:rPr lang="en-US" b="1" dirty="0"/>
              <a:t> up with someone.</a:t>
            </a:r>
          </a:p>
          <a:p>
            <a:pPr>
              <a:lnSpc>
                <a:spcPct val="90000"/>
              </a:lnSpc>
            </a:pPr>
            <a:r>
              <a:rPr lang="en-US" b="1" dirty="0">
                <a:solidFill>
                  <a:srgbClr val="FF0000"/>
                </a:solidFill>
              </a:rPr>
              <a:t>Share</a:t>
            </a:r>
            <a:r>
              <a:rPr lang="en-US" b="1" dirty="0"/>
              <a:t> your thoughts with your partner. What things do you  want to reveal about yourself? </a:t>
            </a:r>
            <a:endParaRPr lang="en-US" b="1" dirty="0" smtClean="0"/>
          </a:p>
          <a:p>
            <a:pPr>
              <a:lnSpc>
                <a:spcPct val="90000"/>
              </a:lnSpc>
            </a:pPr>
            <a:r>
              <a:rPr lang="en-US" b="1" dirty="0" smtClean="0"/>
              <a:t>Also</a:t>
            </a:r>
            <a:r>
              <a:rPr lang="en-US" b="1" dirty="0"/>
              <a:t>, share the following with your partner</a:t>
            </a:r>
            <a:r>
              <a:rPr lang="en-US" b="1" dirty="0" smtClean="0"/>
              <a:t>: How much does surfing (or the ocean) impact your life?</a:t>
            </a:r>
            <a:endParaRPr lang="en-US" dirty="0"/>
          </a:p>
        </p:txBody>
      </p:sp>
      <p:sp>
        <p:nvSpPr>
          <p:cNvPr id="3" name="Title 2"/>
          <p:cNvSpPr>
            <a:spLocks noGrp="1"/>
          </p:cNvSpPr>
          <p:nvPr>
            <p:ph type="title"/>
          </p:nvPr>
        </p:nvSpPr>
        <p:spPr/>
        <p:txBody>
          <a:bodyPr>
            <a:normAutofit fontScale="90000"/>
          </a:bodyPr>
          <a:lstStyle/>
          <a:p>
            <a:r>
              <a:rPr lang="en-US" dirty="0" smtClean="0"/>
              <a:t>Think-Pair-Share</a:t>
            </a:r>
            <a:br>
              <a:rPr lang="en-US" dirty="0" smtClean="0"/>
            </a:br>
            <a:r>
              <a:rPr lang="en-US" dirty="0" smtClean="0"/>
              <a:t>Getting to Know you (2 times)</a:t>
            </a:r>
            <a:endParaRPr lang="en-US" dirty="0"/>
          </a:p>
        </p:txBody>
      </p:sp>
    </p:spTree>
    <p:extLst>
      <p:ext uri="{BB962C8B-B14F-4D97-AF65-F5344CB8AC3E}">
        <p14:creationId xmlns:p14="http://schemas.microsoft.com/office/powerpoint/2010/main" val="15496309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828800"/>
            <a:ext cx="7408333" cy="3450696"/>
          </a:xfrm>
        </p:spPr>
        <p:txBody>
          <a:bodyPr>
            <a:noAutofit/>
          </a:bodyPr>
          <a:lstStyle/>
          <a:p>
            <a:r>
              <a:rPr lang="en-US" dirty="0" smtClean="0"/>
              <a:t>What is Surf Forecasting?</a:t>
            </a:r>
          </a:p>
          <a:p>
            <a:pPr lvl="1"/>
            <a:r>
              <a:rPr lang="en-US" sz="2400" dirty="0"/>
              <a:t>Discuss with your partner what you think surf forecasting is and what it involves. </a:t>
            </a:r>
          </a:p>
          <a:p>
            <a:pPr lvl="1"/>
            <a:r>
              <a:rPr lang="en-US" sz="2400" dirty="0"/>
              <a:t>What background would you need to develop a surf forecast? </a:t>
            </a:r>
          </a:p>
          <a:p>
            <a:pPr lvl="1"/>
            <a:r>
              <a:rPr lang="en-US" sz="2400" dirty="0"/>
              <a:t>What types of information/tools would you need to develop a surf forecast</a:t>
            </a:r>
            <a:r>
              <a:rPr lang="en-US" sz="2400" dirty="0" smtClean="0"/>
              <a:t>?</a:t>
            </a:r>
          </a:p>
          <a:p>
            <a:r>
              <a:rPr lang="en-US" dirty="0" smtClean="0"/>
              <a:t>You will have 10 minutes to discuss this with your partner</a:t>
            </a:r>
          </a:p>
          <a:p>
            <a:r>
              <a:rPr lang="en-US" dirty="0" smtClean="0"/>
              <a:t>Some groups will share their thoughts.</a:t>
            </a:r>
          </a:p>
        </p:txBody>
      </p:sp>
      <p:sp>
        <p:nvSpPr>
          <p:cNvPr id="3" name="Title 2"/>
          <p:cNvSpPr>
            <a:spLocks noGrp="1"/>
          </p:cNvSpPr>
          <p:nvPr>
            <p:ph type="title"/>
          </p:nvPr>
        </p:nvSpPr>
        <p:spPr/>
        <p:txBody>
          <a:bodyPr>
            <a:normAutofit/>
          </a:bodyPr>
          <a:lstStyle/>
          <a:p>
            <a:r>
              <a:rPr lang="en-US" dirty="0" smtClean="0"/>
              <a:t>Think-Pair-Share</a:t>
            </a:r>
            <a:br>
              <a:rPr lang="en-US" dirty="0" smtClean="0"/>
            </a:br>
            <a:r>
              <a:rPr lang="en-US" sz="3100" dirty="0" smtClean="0"/>
              <a:t>(New Partners)</a:t>
            </a:r>
            <a:endParaRPr lang="en-US" sz="3100" dirty="0"/>
          </a:p>
        </p:txBody>
      </p:sp>
      <p:pic>
        <p:nvPicPr>
          <p:cNvPr id="1026" name="Picture 2" descr="http://miriadna.com/desctopwalls/images/max/Ocean-waves-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53200" y="5143500"/>
            <a:ext cx="2133600" cy="16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56189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39232" y="1594087"/>
            <a:ext cx="7408333" cy="3450696"/>
          </a:xfrm>
        </p:spPr>
        <p:txBody>
          <a:bodyPr/>
          <a:lstStyle/>
          <a:p>
            <a:r>
              <a:rPr lang="en-US" dirty="0" smtClean="0"/>
              <a:t>Multiple tools</a:t>
            </a:r>
          </a:p>
          <a:p>
            <a:r>
              <a:rPr lang="en-US" dirty="0" smtClean="0"/>
              <a:t>Understanding weather (meteorology)</a:t>
            </a:r>
          </a:p>
          <a:p>
            <a:r>
              <a:rPr lang="en-US" dirty="0" smtClean="0"/>
              <a:t>Satellites</a:t>
            </a:r>
          </a:p>
          <a:p>
            <a:r>
              <a:rPr lang="en-US" dirty="0" smtClean="0"/>
              <a:t>Buoys</a:t>
            </a:r>
          </a:p>
          <a:p>
            <a:r>
              <a:rPr lang="en-US" dirty="0" smtClean="0"/>
              <a:t>Ships</a:t>
            </a:r>
          </a:p>
          <a:p>
            <a:r>
              <a:rPr lang="en-US" dirty="0" err="1" smtClean="0"/>
              <a:t>Wavewatch</a:t>
            </a:r>
            <a:r>
              <a:rPr lang="en-US" dirty="0" smtClean="0"/>
              <a:t> 3 (WW3)</a:t>
            </a:r>
          </a:p>
          <a:p>
            <a:r>
              <a:rPr lang="en-US" dirty="0" smtClean="0">
                <a:hlinkClick r:id="rId2"/>
              </a:rPr>
              <a:t>Video Forecast</a:t>
            </a:r>
            <a:endParaRPr lang="en-US" dirty="0" smtClean="0"/>
          </a:p>
          <a:p>
            <a:endParaRPr lang="en-US" dirty="0"/>
          </a:p>
        </p:txBody>
      </p:sp>
      <p:sp>
        <p:nvSpPr>
          <p:cNvPr id="3" name="Title 2"/>
          <p:cNvSpPr>
            <a:spLocks noGrp="1"/>
          </p:cNvSpPr>
          <p:nvPr>
            <p:ph type="title"/>
          </p:nvPr>
        </p:nvSpPr>
        <p:spPr/>
        <p:txBody>
          <a:bodyPr/>
          <a:lstStyle/>
          <a:p>
            <a:r>
              <a:rPr lang="en-US" dirty="0" smtClean="0"/>
              <a:t>Intro to Surf Forecasting</a:t>
            </a:r>
            <a:endParaRPr lang="en-US" dirty="0"/>
          </a:p>
        </p:txBody>
      </p:sp>
      <p:sp>
        <p:nvSpPr>
          <p:cNvPr id="4" name="AutoShape 4" descr="product: Significant Wave Height &amp; Direction, area: N Atlantic, tau: 000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6" descr="https://www.fnmoc.navy.mil/wxmap_cgi/dynamic/NVG/2014012712/nvg10.sgwvht.000.atlantic.gif"/>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6" name="Picture 2" descr="US Current Surface Ma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6516" y="2971800"/>
            <a:ext cx="5263445" cy="3552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29090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product: Significant Wave Height &amp; Direction, area: N Atlantic, tau: 000  (12HR OLD IMAG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AutoShape 4" descr="https://www.fnmoc.navy.mil/wxmap_cgi/dynamic/NVG/2015020200/nvg10.sgwvht.012.atlantic.gif"/>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500" y="285750"/>
            <a:ext cx="8001000" cy="6286500"/>
          </a:xfrm>
          <a:prstGeom prst="rect">
            <a:avLst/>
          </a:prstGeom>
        </p:spPr>
      </p:pic>
    </p:spTree>
    <p:extLst>
      <p:ext uri="{BB962C8B-B14F-4D97-AF65-F5344CB8AC3E}">
        <p14:creationId xmlns:p14="http://schemas.microsoft.com/office/powerpoint/2010/main" val="13040142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40169" y="0"/>
            <a:ext cx="3863662" cy="6858000"/>
          </a:xfrm>
          <a:prstGeom prst="rect">
            <a:avLst/>
          </a:prstGeom>
        </p:spPr>
      </p:pic>
      <p:sp>
        <p:nvSpPr>
          <p:cNvPr id="3" name="TextBox 2"/>
          <p:cNvSpPr txBox="1"/>
          <p:nvPr/>
        </p:nvSpPr>
        <p:spPr>
          <a:xfrm>
            <a:off x="304800" y="1219200"/>
            <a:ext cx="2133600" cy="646331"/>
          </a:xfrm>
          <a:prstGeom prst="rect">
            <a:avLst/>
          </a:prstGeom>
          <a:noFill/>
        </p:spPr>
        <p:txBody>
          <a:bodyPr wrap="square" rtlCol="0">
            <a:spAutoFit/>
          </a:bodyPr>
          <a:lstStyle/>
          <a:p>
            <a:r>
              <a:rPr lang="en-US" dirty="0"/>
              <a:t>HW  Assignment</a:t>
            </a:r>
          </a:p>
          <a:p>
            <a:endParaRPr lang="en-US" dirty="0"/>
          </a:p>
        </p:txBody>
      </p:sp>
    </p:spTree>
    <p:extLst>
      <p:ext uri="{BB962C8B-B14F-4D97-AF65-F5344CB8AC3E}">
        <p14:creationId xmlns:p14="http://schemas.microsoft.com/office/powerpoint/2010/main" val="23816682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40169" y="0"/>
            <a:ext cx="3863662" cy="6858000"/>
          </a:xfrm>
          <a:prstGeom prst="rect">
            <a:avLst/>
          </a:prstGeom>
        </p:spPr>
      </p:pic>
    </p:spTree>
    <p:extLst>
      <p:ext uri="{BB962C8B-B14F-4D97-AF65-F5344CB8AC3E}">
        <p14:creationId xmlns:p14="http://schemas.microsoft.com/office/powerpoint/2010/main" val="14467778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40169" y="0"/>
            <a:ext cx="3863662" cy="6858000"/>
          </a:xfrm>
          <a:prstGeom prst="rect">
            <a:avLst/>
          </a:prstGeom>
        </p:spPr>
      </p:pic>
    </p:spTree>
    <p:extLst>
      <p:ext uri="{BB962C8B-B14F-4D97-AF65-F5344CB8AC3E}">
        <p14:creationId xmlns:p14="http://schemas.microsoft.com/office/powerpoint/2010/main" val="2771119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800" dirty="0" smtClean="0"/>
              <a:t>Introduction the course – </a:t>
            </a:r>
            <a:r>
              <a:rPr lang="en-US" sz="2800" dirty="0" smtClean="0">
                <a:hlinkClick r:id="rId2"/>
              </a:rPr>
              <a:t>Class Syllabus </a:t>
            </a:r>
            <a:r>
              <a:rPr lang="en-US" sz="2800" dirty="0" smtClean="0"/>
              <a:t>and </a:t>
            </a:r>
            <a:r>
              <a:rPr lang="en-US" sz="2800" dirty="0" smtClean="0">
                <a:hlinkClick r:id="rId3"/>
              </a:rPr>
              <a:t>Website</a:t>
            </a:r>
            <a:endParaRPr lang="en-US" sz="2800" dirty="0" smtClean="0"/>
          </a:p>
          <a:p>
            <a:r>
              <a:rPr lang="en-US" sz="2800" dirty="0" smtClean="0"/>
              <a:t>Pre-Assessment – 40 questions</a:t>
            </a:r>
          </a:p>
          <a:p>
            <a:r>
              <a:rPr lang="en-US" sz="2800" dirty="0" smtClean="0"/>
              <a:t>Ice-Breakers – Getting to know each other!</a:t>
            </a:r>
          </a:p>
          <a:p>
            <a:r>
              <a:rPr lang="en-US" sz="2800" dirty="0" smtClean="0"/>
              <a:t>Surf Trivia</a:t>
            </a:r>
          </a:p>
          <a:p>
            <a:r>
              <a:rPr lang="en-US" sz="2800" dirty="0" smtClean="0"/>
              <a:t>Intro to Surfing and Surf Forecasting</a:t>
            </a:r>
          </a:p>
        </p:txBody>
      </p:sp>
      <p:sp>
        <p:nvSpPr>
          <p:cNvPr id="2" name="Title 1"/>
          <p:cNvSpPr>
            <a:spLocks noGrp="1"/>
          </p:cNvSpPr>
          <p:nvPr>
            <p:ph type="title"/>
          </p:nvPr>
        </p:nvSpPr>
        <p:spPr/>
        <p:txBody>
          <a:bodyPr/>
          <a:lstStyle/>
          <a:p>
            <a:r>
              <a:rPr lang="en-US" dirty="0" smtClean="0"/>
              <a:t>Schedule of Events</a:t>
            </a:r>
            <a:endParaRPr lang="en-US" dirty="0"/>
          </a:p>
        </p:txBody>
      </p:sp>
    </p:spTree>
    <p:extLst>
      <p:ext uri="{BB962C8B-B14F-4D97-AF65-F5344CB8AC3E}">
        <p14:creationId xmlns:p14="http://schemas.microsoft.com/office/powerpoint/2010/main" val="34648548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This </a:t>
            </a:r>
            <a:r>
              <a:rPr lang="en-US" dirty="0"/>
              <a:t>course includes the science/math/technology associated with surf forecasting.  </a:t>
            </a:r>
            <a:endParaRPr lang="en-US" dirty="0" smtClean="0"/>
          </a:p>
          <a:p>
            <a:r>
              <a:rPr lang="en-US" dirty="0" smtClean="0"/>
              <a:t>Students </a:t>
            </a:r>
            <a:r>
              <a:rPr lang="en-US" dirty="0"/>
              <a:t>are introduced to waves, </a:t>
            </a:r>
            <a:r>
              <a:rPr lang="en-US" dirty="0" smtClean="0"/>
              <a:t>surfing, surf culture, surfing </a:t>
            </a:r>
            <a:r>
              <a:rPr lang="en-US" dirty="0"/>
              <a:t>equipment, tracking swell, buoy models, hurricanes, weather, bathymetry, tides, wind, &amp; coastal erosion processes</a:t>
            </a:r>
            <a:r>
              <a:rPr lang="en-US" dirty="0" smtClean="0"/>
              <a:t>.</a:t>
            </a:r>
          </a:p>
          <a:p>
            <a:r>
              <a:rPr lang="en-US" dirty="0" smtClean="0"/>
              <a:t> </a:t>
            </a:r>
            <a:r>
              <a:rPr lang="en-US" dirty="0"/>
              <a:t>Using actual, re-enacted, and staged events students will examine the relationships between wave models, storms, and related science principles.</a:t>
            </a:r>
          </a:p>
          <a:p>
            <a:endParaRPr lang="en-US" dirty="0"/>
          </a:p>
        </p:txBody>
      </p:sp>
      <p:sp>
        <p:nvSpPr>
          <p:cNvPr id="3" name="Title 2"/>
          <p:cNvSpPr>
            <a:spLocks noGrp="1"/>
          </p:cNvSpPr>
          <p:nvPr>
            <p:ph type="title"/>
          </p:nvPr>
        </p:nvSpPr>
        <p:spPr>
          <a:xfrm>
            <a:off x="457200" y="609600"/>
            <a:ext cx="8229600" cy="1252728"/>
          </a:xfrm>
        </p:spPr>
        <p:txBody>
          <a:bodyPr>
            <a:normAutofit fontScale="90000"/>
          </a:bodyPr>
          <a:lstStyle/>
          <a:p>
            <a:r>
              <a:rPr lang="fr-FR" b="1" dirty="0"/>
              <a:t>Course Description: </a:t>
            </a:r>
            <a:r>
              <a:rPr lang="en-US" dirty="0"/>
              <a:t/>
            </a:r>
            <a:br>
              <a:rPr lang="en-US" dirty="0"/>
            </a:br>
            <a:endParaRPr lang="en-US" dirty="0"/>
          </a:p>
        </p:txBody>
      </p:sp>
    </p:spTree>
    <p:extLst>
      <p:ext uri="{BB962C8B-B14F-4D97-AF65-F5344CB8AC3E}">
        <p14:creationId xmlns:p14="http://schemas.microsoft.com/office/powerpoint/2010/main" val="36563156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0" y="2286000"/>
            <a:ext cx="7408333" cy="3450696"/>
          </a:xfrm>
        </p:spPr>
        <p:txBody>
          <a:bodyPr>
            <a:noAutofit/>
          </a:bodyPr>
          <a:lstStyle/>
          <a:p>
            <a:r>
              <a:rPr lang="en-US" sz="2800" dirty="0" smtClean="0"/>
              <a:t>This </a:t>
            </a:r>
            <a:r>
              <a:rPr lang="en-US" sz="2800" dirty="0"/>
              <a:t>course has a service-learning component that will require you to become involved in your community.  </a:t>
            </a:r>
            <a:endParaRPr lang="en-US" sz="2800" dirty="0" smtClean="0"/>
          </a:p>
          <a:p>
            <a:r>
              <a:rPr lang="en-US" sz="2800" dirty="0" smtClean="0"/>
              <a:t>You </a:t>
            </a:r>
            <a:r>
              <a:rPr lang="en-US" sz="2800" dirty="0"/>
              <a:t>will be required to complete a project/activity that is environmentally-based (i.e. beach cleanups, dune grass planting, environmental education, etc…).  </a:t>
            </a:r>
            <a:endParaRPr lang="en-US" sz="2800" dirty="0" smtClean="0"/>
          </a:p>
          <a:p>
            <a:r>
              <a:rPr lang="en-US" sz="2800" dirty="0" smtClean="0"/>
              <a:t>A </a:t>
            </a:r>
            <a:r>
              <a:rPr lang="en-US" sz="2800" dirty="0"/>
              <a:t>reflective process will follow the project/activity.</a:t>
            </a:r>
          </a:p>
          <a:p>
            <a:endParaRPr lang="en-US" sz="2800" dirty="0"/>
          </a:p>
        </p:txBody>
      </p:sp>
      <p:sp>
        <p:nvSpPr>
          <p:cNvPr id="3" name="Title 2"/>
          <p:cNvSpPr>
            <a:spLocks noGrp="1"/>
          </p:cNvSpPr>
          <p:nvPr>
            <p:ph type="title"/>
          </p:nvPr>
        </p:nvSpPr>
        <p:spPr/>
        <p:txBody>
          <a:bodyPr/>
          <a:lstStyle/>
          <a:p>
            <a:r>
              <a:rPr lang="en-US" b="1" dirty="0"/>
              <a:t>Service-Learning:</a:t>
            </a:r>
            <a:endParaRPr lang="en-US" dirty="0"/>
          </a:p>
        </p:txBody>
      </p:sp>
      <p:pic>
        <p:nvPicPr>
          <p:cNvPr id="2050" name="Picture 2" descr="http://www.ioniaisd.org/General_Education/Service_Learning/sl_image.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05600" y="152400"/>
            <a:ext cx="2076450" cy="207645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www.carrollk12.org/Assets/image/wmh/Service%20Learnin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276226"/>
            <a:ext cx="1952624" cy="1952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31109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2362200"/>
            <a:ext cx="7408333" cy="3450696"/>
          </a:xfrm>
        </p:spPr>
        <p:txBody>
          <a:bodyPr>
            <a:normAutofit lnSpcReduction="10000"/>
          </a:bodyPr>
          <a:lstStyle/>
          <a:p>
            <a:r>
              <a:rPr lang="en-US" dirty="0" smtClean="0"/>
              <a:t>We will be taking several field trips during the semester to enhance your learning experience:</a:t>
            </a:r>
          </a:p>
          <a:p>
            <a:pPr lvl="1"/>
            <a:r>
              <a:rPr lang="en-US" dirty="0"/>
              <a:t>Jetty Warehouse</a:t>
            </a:r>
          </a:p>
          <a:p>
            <a:pPr lvl="1"/>
            <a:r>
              <a:rPr lang="en-US" dirty="0"/>
              <a:t>Tuckerton Seaport Surf Museum</a:t>
            </a:r>
          </a:p>
          <a:p>
            <a:pPr lvl="1"/>
            <a:r>
              <a:rPr lang="en-US" dirty="0"/>
              <a:t>Ventnor </a:t>
            </a:r>
            <a:r>
              <a:rPr lang="en-US" dirty="0" smtClean="0"/>
              <a:t>Pier</a:t>
            </a:r>
            <a:endParaRPr lang="en-US" dirty="0"/>
          </a:p>
          <a:p>
            <a:pPr lvl="1"/>
            <a:r>
              <a:rPr lang="en-US" dirty="0"/>
              <a:t>Long Beach Island </a:t>
            </a:r>
            <a:r>
              <a:rPr lang="en-US" dirty="0" smtClean="0"/>
              <a:t>Beaches</a:t>
            </a:r>
          </a:p>
          <a:p>
            <a:r>
              <a:rPr lang="en-US" dirty="0" smtClean="0"/>
              <a:t>Guest Speakers:</a:t>
            </a:r>
          </a:p>
          <a:p>
            <a:pPr lvl="1"/>
            <a:r>
              <a:rPr lang="en-US" dirty="0" smtClean="0"/>
              <a:t>Randy Budd – Wooden Surfboard Design</a:t>
            </a:r>
          </a:p>
          <a:p>
            <a:pPr lvl="1"/>
            <a:r>
              <a:rPr lang="en-US" dirty="0" smtClean="0"/>
              <a:t>Greg </a:t>
            </a:r>
            <a:r>
              <a:rPr lang="en-US" dirty="0" err="1" smtClean="0"/>
              <a:t>Melega</a:t>
            </a:r>
            <a:r>
              <a:rPr lang="en-US" dirty="0" smtClean="0"/>
              <a:t>  - Wooden Surfboard Design</a:t>
            </a:r>
          </a:p>
        </p:txBody>
      </p:sp>
      <p:sp>
        <p:nvSpPr>
          <p:cNvPr id="3" name="Title 2"/>
          <p:cNvSpPr>
            <a:spLocks noGrp="1"/>
          </p:cNvSpPr>
          <p:nvPr>
            <p:ph type="title"/>
          </p:nvPr>
        </p:nvSpPr>
        <p:spPr/>
        <p:txBody>
          <a:bodyPr/>
          <a:lstStyle/>
          <a:p>
            <a:r>
              <a:rPr lang="en-US" dirty="0" smtClean="0"/>
              <a:t>Hands-On</a:t>
            </a:r>
            <a:endParaRPr lang="en-US" dirty="0"/>
          </a:p>
        </p:txBody>
      </p:sp>
      <p:pic>
        <p:nvPicPr>
          <p:cNvPr id="3074" name="Picture 2" descr="http://www.oceancountysignal.com/wp-content/uploads/2013/10/Manahawkin-Forecasting-Waves-2-292x39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3200400"/>
            <a:ext cx="2628900" cy="35202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49528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530076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00250" y="0"/>
            <a:ext cx="5143500" cy="6858000"/>
          </a:xfrm>
          <a:prstGeom prst="rect">
            <a:avLst/>
          </a:prstGeom>
        </p:spPr>
      </p:pic>
    </p:spTree>
    <p:extLst>
      <p:ext uri="{BB962C8B-B14F-4D97-AF65-F5344CB8AC3E}">
        <p14:creationId xmlns:p14="http://schemas.microsoft.com/office/powerpoint/2010/main" val="6065089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00250" y="0"/>
            <a:ext cx="5143500" cy="6858000"/>
          </a:xfrm>
          <a:prstGeom prst="rect">
            <a:avLst/>
          </a:prstGeom>
        </p:spPr>
      </p:pic>
    </p:spTree>
    <p:extLst>
      <p:ext uri="{BB962C8B-B14F-4D97-AF65-F5344CB8AC3E}">
        <p14:creationId xmlns:p14="http://schemas.microsoft.com/office/powerpoint/2010/main" val="19003087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56336109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264</TotalTime>
  <Words>642</Words>
  <Application>Microsoft Office PowerPoint</Application>
  <PresentationFormat>On-screen Show (4:3)</PresentationFormat>
  <Paragraphs>60</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Waveform</vt:lpstr>
      <vt:lpstr>Welcome to the Science of Forecasting Waves</vt:lpstr>
      <vt:lpstr>Schedule of Events</vt:lpstr>
      <vt:lpstr>Course Description:  </vt:lpstr>
      <vt:lpstr>Service-Learning:</vt:lpstr>
      <vt:lpstr>Hands-On</vt:lpstr>
      <vt:lpstr>PowerPoint Presentation</vt:lpstr>
      <vt:lpstr>PowerPoint Presentation</vt:lpstr>
      <vt:lpstr>PowerPoint Presentation</vt:lpstr>
      <vt:lpstr>PowerPoint Presentation</vt:lpstr>
      <vt:lpstr>PowerPoint Presentation</vt:lpstr>
      <vt:lpstr>Assignments</vt:lpstr>
      <vt:lpstr>Assignments</vt:lpstr>
      <vt:lpstr>Think-Pair-Share Getting to Know you (2 times)</vt:lpstr>
      <vt:lpstr>Think-Pair-Share (New Partners)</vt:lpstr>
      <vt:lpstr>Intro to Surf Forecasting</vt:lpstr>
      <vt:lpstr>PowerPoint Presentation</vt:lpstr>
      <vt:lpstr>PowerPoint Presentation</vt:lpstr>
      <vt:lpstr>PowerPoint Presentation</vt:lpstr>
      <vt:lpstr>PowerPoint Presentation</vt:lpstr>
    </vt:vector>
  </TitlesOfParts>
  <Company>OCVTS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Science of Forecasting Waves</dc:title>
  <dc:creator>Werner, David</dc:creator>
  <cp:lastModifiedBy>Werner, David</cp:lastModifiedBy>
  <cp:revision>15</cp:revision>
  <dcterms:created xsi:type="dcterms:W3CDTF">2014-01-27T14:48:43Z</dcterms:created>
  <dcterms:modified xsi:type="dcterms:W3CDTF">2015-02-02T17:12:51Z</dcterms:modified>
</cp:coreProperties>
</file>